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nection Line"/>
          <p:cNvSpPr/>
          <p:nvPr/>
        </p:nvSpPr>
        <p:spPr>
          <a:xfrm>
            <a:off x="-969781" y="13651680"/>
            <a:ext cx="2572641" cy="878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087" extrusionOk="0">
                <a:moveTo>
                  <a:pt x="21600" y="17087"/>
                </a:moveTo>
                <a:cubicBezTo>
                  <a:pt x="15810" y="-505"/>
                  <a:pt x="8610" y="-4513"/>
                  <a:pt x="0" y="5062"/>
                </a:cubicBezTo>
              </a:path>
            </a:pathLst>
          </a:custGeom>
          <a:ln w="139700">
            <a:solidFill>
              <a:srgbClr val="FF6600">
                <a:alpha val="48454"/>
              </a:srgb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2" name="Connection Line"/>
          <p:cNvSpPr/>
          <p:nvPr/>
        </p:nvSpPr>
        <p:spPr>
          <a:xfrm>
            <a:off x="-877841" y="13600231"/>
            <a:ext cx="2054790" cy="1002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36" extrusionOk="0">
                <a:moveTo>
                  <a:pt x="21600" y="17736"/>
                </a:moveTo>
                <a:cubicBezTo>
                  <a:pt x="17237" y="1047"/>
                  <a:pt x="10037" y="-3864"/>
                  <a:pt x="0" y="3003"/>
                </a:cubicBezTo>
              </a:path>
            </a:pathLst>
          </a:custGeom>
          <a:ln w="139700">
            <a:solidFill>
              <a:srgbClr val="851C44">
                <a:alpha val="48454"/>
              </a:srgb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14" name="ns_logo.png" descr="ns_logo.png"/>
          <p:cNvPicPr>
            <a:picLocks noChangeAspect="1"/>
          </p:cNvPicPr>
          <p:nvPr/>
        </p:nvPicPr>
        <p:blipFill>
          <a:blip r:embed="rId2"/>
          <a:srcRect l="2407" t="19258" r="2411" b="18524"/>
          <a:stretch>
            <a:fillRect/>
          </a:stretch>
        </p:blipFill>
        <p:spPr>
          <a:xfrm>
            <a:off x="22635615" y="12579767"/>
            <a:ext cx="1608932" cy="1051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363" y="0"/>
                </a:moveTo>
                <a:lnTo>
                  <a:pt x="13363" y="10800"/>
                </a:lnTo>
                <a:lnTo>
                  <a:pt x="13363" y="21600"/>
                </a:lnTo>
                <a:lnTo>
                  <a:pt x="14919" y="21600"/>
                </a:lnTo>
                <a:lnTo>
                  <a:pt x="14919" y="10800"/>
                </a:lnTo>
                <a:lnTo>
                  <a:pt x="14919" y="0"/>
                </a:lnTo>
                <a:lnTo>
                  <a:pt x="14141" y="0"/>
                </a:lnTo>
                <a:lnTo>
                  <a:pt x="13363" y="0"/>
                </a:lnTo>
                <a:close/>
                <a:moveTo>
                  <a:pt x="18606" y="24"/>
                </a:moveTo>
                <a:lnTo>
                  <a:pt x="17838" y="33"/>
                </a:lnTo>
                <a:lnTo>
                  <a:pt x="17828" y="10816"/>
                </a:lnTo>
                <a:lnTo>
                  <a:pt x="17817" y="21600"/>
                </a:lnTo>
                <a:lnTo>
                  <a:pt x="18238" y="21600"/>
                </a:lnTo>
                <a:lnTo>
                  <a:pt x="18249" y="16375"/>
                </a:lnTo>
                <a:lnTo>
                  <a:pt x="18259" y="11150"/>
                </a:lnTo>
                <a:lnTo>
                  <a:pt x="18574" y="11150"/>
                </a:lnTo>
                <a:lnTo>
                  <a:pt x="18888" y="11150"/>
                </a:lnTo>
                <a:lnTo>
                  <a:pt x="18899" y="16375"/>
                </a:lnTo>
                <a:lnTo>
                  <a:pt x="18909" y="21600"/>
                </a:lnTo>
                <a:lnTo>
                  <a:pt x="19373" y="21600"/>
                </a:lnTo>
                <a:lnTo>
                  <a:pt x="19373" y="10816"/>
                </a:lnTo>
                <a:lnTo>
                  <a:pt x="19373" y="24"/>
                </a:lnTo>
                <a:lnTo>
                  <a:pt x="18606" y="24"/>
                </a:lnTo>
                <a:close/>
                <a:moveTo>
                  <a:pt x="0" y="65"/>
                </a:moveTo>
                <a:lnTo>
                  <a:pt x="0" y="10833"/>
                </a:lnTo>
                <a:lnTo>
                  <a:pt x="0" y="21600"/>
                </a:lnTo>
                <a:lnTo>
                  <a:pt x="229" y="21600"/>
                </a:lnTo>
                <a:lnTo>
                  <a:pt x="464" y="21600"/>
                </a:lnTo>
                <a:lnTo>
                  <a:pt x="464" y="11167"/>
                </a:lnTo>
                <a:lnTo>
                  <a:pt x="464" y="742"/>
                </a:lnTo>
                <a:lnTo>
                  <a:pt x="789" y="742"/>
                </a:lnTo>
                <a:lnTo>
                  <a:pt x="1114" y="742"/>
                </a:lnTo>
                <a:lnTo>
                  <a:pt x="1124" y="11167"/>
                </a:lnTo>
                <a:lnTo>
                  <a:pt x="1135" y="21600"/>
                </a:lnTo>
                <a:lnTo>
                  <a:pt x="2691" y="21600"/>
                </a:lnTo>
                <a:lnTo>
                  <a:pt x="2691" y="10833"/>
                </a:lnTo>
                <a:lnTo>
                  <a:pt x="2691" y="65"/>
                </a:lnTo>
                <a:lnTo>
                  <a:pt x="2456" y="65"/>
                </a:lnTo>
                <a:lnTo>
                  <a:pt x="2227" y="65"/>
                </a:lnTo>
                <a:lnTo>
                  <a:pt x="2216" y="10466"/>
                </a:lnTo>
                <a:lnTo>
                  <a:pt x="2206" y="20866"/>
                </a:lnTo>
                <a:lnTo>
                  <a:pt x="1891" y="20866"/>
                </a:lnTo>
                <a:lnTo>
                  <a:pt x="1577" y="20866"/>
                </a:lnTo>
                <a:lnTo>
                  <a:pt x="1566" y="10466"/>
                </a:lnTo>
                <a:lnTo>
                  <a:pt x="1556" y="65"/>
                </a:lnTo>
                <a:lnTo>
                  <a:pt x="778" y="65"/>
                </a:lnTo>
                <a:lnTo>
                  <a:pt x="0" y="65"/>
                </a:lnTo>
                <a:close/>
                <a:moveTo>
                  <a:pt x="3362" y="65"/>
                </a:moveTo>
                <a:lnTo>
                  <a:pt x="3362" y="10833"/>
                </a:lnTo>
                <a:lnTo>
                  <a:pt x="3362" y="21600"/>
                </a:lnTo>
                <a:lnTo>
                  <a:pt x="3783" y="21600"/>
                </a:lnTo>
                <a:lnTo>
                  <a:pt x="3783" y="10833"/>
                </a:lnTo>
                <a:lnTo>
                  <a:pt x="3783" y="65"/>
                </a:lnTo>
                <a:lnTo>
                  <a:pt x="3570" y="65"/>
                </a:lnTo>
                <a:lnTo>
                  <a:pt x="3362" y="65"/>
                </a:lnTo>
                <a:close/>
                <a:moveTo>
                  <a:pt x="4454" y="65"/>
                </a:moveTo>
                <a:lnTo>
                  <a:pt x="4454" y="10833"/>
                </a:lnTo>
                <a:lnTo>
                  <a:pt x="4454" y="21600"/>
                </a:lnTo>
                <a:lnTo>
                  <a:pt x="6010" y="21600"/>
                </a:lnTo>
                <a:lnTo>
                  <a:pt x="6010" y="16685"/>
                </a:lnTo>
                <a:lnTo>
                  <a:pt x="6010" y="11762"/>
                </a:lnTo>
                <a:lnTo>
                  <a:pt x="5802" y="11762"/>
                </a:lnTo>
                <a:lnTo>
                  <a:pt x="5589" y="11762"/>
                </a:lnTo>
                <a:lnTo>
                  <a:pt x="5578" y="16310"/>
                </a:lnTo>
                <a:lnTo>
                  <a:pt x="5568" y="20866"/>
                </a:lnTo>
                <a:lnTo>
                  <a:pt x="5280" y="20883"/>
                </a:lnTo>
                <a:cubicBezTo>
                  <a:pt x="5121" y="20893"/>
                  <a:pt x="4975" y="20880"/>
                  <a:pt x="4955" y="20850"/>
                </a:cubicBezTo>
                <a:cubicBezTo>
                  <a:pt x="4936" y="20820"/>
                  <a:pt x="4918" y="16282"/>
                  <a:pt x="4918" y="10767"/>
                </a:cubicBezTo>
                <a:lnTo>
                  <a:pt x="4918" y="742"/>
                </a:lnTo>
                <a:lnTo>
                  <a:pt x="5243" y="742"/>
                </a:lnTo>
                <a:lnTo>
                  <a:pt x="5568" y="742"/>
                </a:lnTo>
                <a:lnTo>
                  <a:pt x="5578" y="5257"/>
                </a:lnTo>
                <a:lnTo>
                  <a:pt x="5589" y="9773"/>
                </a:lnTo>
                <a:lnTo>
                  <a:pt x="5818" y="9773"/>
                </a:lnTo>
                <a:lnTo>
                  <a:pt x="6053" y="9773"/>
                </a:lnTo>
                <a:lnTo>
                  <a:pt x="6053" y="4915"/>
                </a:lnTo>
                <a:lnTo>
                  <a:pt x="6053" y="65"/>
                </a:lnTo>
                <a:lnTo>
                  <a:pt x="5253" y="65"/>
                </a:lnTo>
                <a:lnTo>
                  <a:pt x="4454" y="65"/>
                </a:lnTo>
                <a:close/>
                <a:moveTo>
                  <a:pt x="6681" y="65"/>
                </a:moveTo>
                <a:lnTo>
                  <a:pt x="6681" y="10833"/>
                </a:lnTo>
                <a:lnTo>
                  <a:pt x="6681" y="21600"/>
                </a:lnTo>
                <a:lnTo>
                  <a:pt x="7102" y="21600"/>
                </a:lnTo>
                <a:lnTo>
                  <a:pt x="7113" y="16343"/>
                </a:lnTo>
                <a:lnTo>
                  <a:pt x="7124" y="11093"/>
                </a:lnTo>
                <a:lnTo>
                  <a:pt x="7459" y="11093"/>
                </a:lnTo>
                <a:lnTo>
                  <a:pt x="7795" y="11093"/>
                </a:lnTo>
                <a:lnTo>
                  <a:pt x="7806" y="16343"/>
                </a:lnTo>
                <a:lnTo>
                  <a:pt x="7816" y="21600"/>
                </a:lnTo>
                <a:lnTo>
                  <a:pt x="8237" y="21600"/>
                </a:lnTo>
                <a:lnTo>
                  <a:pt x="8237" y="10833"/>
                </a:lnTo>
                <a:lnTo>
                  <a:pt x="8237" y="65"/>
                </a:lnTo>
                <a:lnTo>
                  <a:pt x="8029" y="65"/>
                </a:lnTo>
                <a:lnTo>
                  <a:pt x="7816" y="65"/>
                </a:lnTo>
                <a:lnTo>
                  <a:pt x="7806" y="5225"/>
                </a:lnTo>
                <a:lnTo>
                  <a:pt x="7795" y="10384"/>
                </a:lnTo>
                <a:lnTo>
                  <a:pt x="7459" y="10384"/>
                </a:lnTo>
                <a:lnTo>
                  <a:pt x="7124" y="10384"/>
                </a:lnTo>
                <a:lnTo>
                  <a:pt x="7113" y="5225"/>
                </a:lnTo>
                <a:lnTo>
                  <a:pt x="7102" y="65"/>
                </a:lnTo>
                <a:lnTo>
                  <a:pt x="6895" y="65"/>
                </a:lnTo>
                <a:lnTo>
                  <a:pt x="6681" y="65"/>
                </a:lnTo>
                <a:close/>
                <a:moveTo>
                  <a:pt x="8909" y="65"/>
                </a:moveTo>
                <a:lnTo>
                  <a:pt x="8909" y="10833"/>
                </a:lnTo>
                <a:lnTo>
                  <a:pt x="8909" y="21600"/>
                </a:lnTo>
                <a:lnTo>
                  <a:pt x="10464" y="21600"/>
                </a:lnTo>
                <a:lnTo>
                  <a:pt x="10464" y="16685"/>
                </a:lnTo>
                <a:lnTo>
                  <a:pt x="10464" y="11762"/>
                </a:lnTo>
                <a:lnTo>
                  <a:pt x="10230" y="11762"/>
                </a:lnTo>
                <a:lnTo>
                  <a:pt x="10001" y="11762"/>
                </a:lnTo>
                <a:lnTo>
                  <a:pt x="10001" y="16310"/>
                </a:lnTo>
                <a:lnTo>
                  <a:pt x="10006" y="20866"/>
                </a:lnTo>
                <a:lnTo>
                  <a:pt x="9676" y="20866"/>
                </a:lnTo>
                <a:lnTo>
                  <a:pt x="9351" y="20866"/>
                </a:lnTo>
                <a:lnTo>
                  <a:pt x="9351" y="16008"/>
                </a:lnTo>
                <a:lnTo>
                  <a:pt x="9351" y="11150"/>
                </a:lnTo>
                <a:lnTo>
                  <a:pt x="9868" y="11134"/>
                </a:lnTo>
                <a:lnTo>
                  <a:pt x="10379" y="11118"/>
                </a:lnTo>
                <a:lnTo>
                  <a:pt x="10379" y="10767"/>
                </a:lnTo>
                <a:lnTo>
                  <a:pt x="10379" y="10417"/>
                </a:lnTo>
                <a:lnTo>
                  <a:pt x="9868" y="10401"/>
                </a:lnTo>
                <a:lnTo>
                  <a:pt x="9351" y="10384"/>
                </a:lnTo>
                <a:lnTo>
                  <a:pt x="9351" y="5559"/>
                </a:lnTo>
                <a:lnTo>
                  <a:pt x="9351" y="742"/>
                </a:lnTo>
                <a:lnTo>
                  <a:pt x="9676" y="742"/>
                </a:lnTo>
                <a:lnTo>
                  <a:pt x="10006" y="742"/>
                </a:lnTo>
                <a:lnTo>
                  <a:pt x="10001" y="5257"/>
                </a:lnTo>
                <a:lnTo>
                  <a:pt x="10001" y="9773"/>
                </a:lnTo>
                <a:lnTo>
                  <a:pt x="10230" y="9773"/>
                </a:lnTo>
                <a:lnTo>
                  <a:pt x="10464" y="9773"/>
                </a:lnTo>
                <a:lnTo>
                  <a:pt x="10464" y="4915"/>
                </a:lnTo>
                <a:lnTo>
                  <a:pt x="10464" y="65"/>
                </a:lnTo>
                <a:lnTo>
                  <a:pt x="9686" y="65"/>
                </a:lnTo>
                <a:lnTo>
                  <a:pt x="8909" y="65"/>
                </a:lnTo>
                <a:close/>
                <a:moveTo>
                  <a:pt x="11136" y="65"/>
                </a:moveTo>
                <a:lnTo>
                  <a:pt x="11136" y="5592"/>
                </a:lnTo>
                <a:lnTo>
                  <a:pt x="11136" y="11126"/>
                </a:lnTo>
                <a:lnTo>
                  <a:pt x="11658" y="11126"/>
                </a:lnTo>
                <a:cubicBezTo>
                  <a:pt x="11945" y="11126"/>
                  <a:pt x="12194" y="11152"/>
                  <a:pt x="12207" y="11183"/>
                </a:cubicBezTo>
                <a:cubicBezTo>
                  <a:pt x="12219" y="11214"/>
                  <a:pt x="12227" y="13402"/>
                  <a:pt x="12228" y="16049"/>
                </a:cubicBezTo>
                <a:lnTo>
                  <a:pt x="12233" y="20866"/>
                </a:lnTo>
                <a:lnTo>
                  <a:pt x="11903" y="20866"/>
                </a:lnTo>
                <a:lnTo>
                  <a:pt x="11578" y="20866"/>
                </a:lnTo>
                <a:lnTo>
                  <a:pt x="11567" y="16310"/>
                </a:lnTo>
                <a:lnTo>
                  <a:pt x="11557" y="11762"/>
                </a:lnTo>
                <a:lnTo>
                  <a:pt x="11349" y="11762"/>
                </a:lnTo>
                <a:lnTo>
                  <a:pt x="11136" y="11762"/>
                </a:lnTo>
                <a:lnTo>
                  <a:pt x="11136" y="16685"/>
                </a:lnTo>
                <a:lnTo>
                  <a:pt x="11136" y="21600"/>
                </a:lnTo>
                <a:lnTo>
                  <a:pt x="12691" y="21600"/>
                </a:lnTo>
                <a:lnTo>
                  <a:pt x="12691" y="16008"/>
                </a:lnTo>
                <a:lnTo>
                  <a:pt x="12691" y="10417"/>
                </a:lnTo>
                <a:lnTo>
                  <a:pt x="12137" y="10401"/>
                </a:lnTo>
                <a:lnTo>
                  <a:pt x="11578" y="10384"/>
                </a:lnTo>
                <a:lnTo>
                  <a:pt x="11578" y="5559"/>
                </a:lnTo>
                <a:lnTo>
                  <a:pt x="11578" y="742"/>
                </a:lnTo>
                <a:lnTo>
                  <a:pt x="11903" y="742"/>
                </a:lnTo>
                <a:lnTo>
                  <a:pt x="12233" y="742"/>
                </a:lnTo>
                <a:lnTo>
                  <a:pt x="12228" y="5257"/>
                </a:lnTo>
                <a:lnTo>
                  <a:pt x="12228" y="9773"/>
                </a:lnTo>
                <a:lnTo>
                  <a:pt x="12462" y="9773"/>
                </a:lnTo>
                <a:lnTo>
                  <a:pt x="12691" y="9773"/>
                </a:lnTo>
                <a:lnTo>
                  <a:pt x="12691" y="4915"/>
                </a:lnTo>
                <a:lnTo>
                  <a:pt x="12691" y="65"/>
                </a:lnTo>
                <a:lnTo>
                  <a:pt x="11914" y="65"/>
                </a:lnTo>
                <a:lnTo>
                  <a:pt x="11136" y="65"/>
                </a:lnTo>
                <a:close/>
                <a:moveTo>
                  <a:pt x="15590" y="65"/>
                </a:moveTo>
                <a:lnTo>
                  <a:pt x="15590" y="10833"/>
                </a:lnTo>
                <a:lnTo>
                  <a:pt x="15590" y="21600"/>
                </a:lnTo>
                <a:lnTo>
                  <a:pt x="17146" y="21600"/>
                </a:lnTo>
                <a:lnTo>
                  <a:pt x="17146" y="10833"/>
                </a:lnTo>
                <a:lnTo>
                  <a:pt x="17146" y="65"/>
                </a:lnTo>
                <a:lnTo>
                  <a:pt x="16917" y="65"/>
                </a:lnTo>
                <a:lnTo>
                  <a:pt x="16682" y="65"/>
                </a:lnTo>
                <a:lnTo>
                  <a:pt x="16672" y="10466"/>
                </a:lnTo>
                <a:lnTo>
                  <a:pt x="16661" y="20866"/>
                </a:lnTo>
                <a:lnTo>
                  <a:pt x="16347" y="20866"/>
                </a:lnTo>
                <a:lnTo>
                  <a:pt x="16032" y="20866"/>
                </a:lnTo>
                <a:lnTo>
                  <a:pt x="16022" y="10466"/>
                </a:lnTo>
                <a:lnTo>
                  <a:pt x="16011" y="65"/>
                </a:lnTo>
                <a:lnTo>
                  <a:pt x="15803" y="65"/>
                </a:lnTo>
                <a:lnTo>
                  <a:pt x="15590" y="65"/>
                </a:lnTo>
                <a:close/>
                <a:moveTo>
                  <a:pt x="20044" y="65"/>
                </a:moveTo>
                <a:lnTo>
                  <a:pt x="20044" y="10833"/>
                </a:lnTo>
                <a:lnTo>
                  <a:pt x="20044" y="21600"/>
                </a:lnTo>
                <a:lnTo>
                  <a:pt x="21600" y="21600"/>
                </a:lnTo>
                <a:lnTo>
                  <a:pt x="21600" y="10833"/>
                </a:lnTo>
                <a:lnTo>
                  <a:pt x="21600" y="65"/>
                </a:lnTo>
                <a:lnTo>
                  <a:pt x="20822" y="65"/>
                </a:lnTo>
                <a:lnTo>
                  <a:pt x="20044" y="65"/>
                </a:lnTo>
                <a:close/>
                <a:moveTo>
                  <a:pt x="14093" y="717"/>
                </a:moveTo>
                <a:cubicBezTo>
                  <a:pt x="14133" y="715"/>
                  <a:pt x="14174" y="717"/>
                  <a:pt x="14210" y="717"/>
                </a:cubicBezTo>
                <a:cubicBezTo>
                  <a:pt x="14319" y="719"/>
                  <a:pt x="14409" y="736"/>
                  <a:pt x="14423" y="758"/>
                </a:cubicBezTo>
                <a:cubicBezTo>
                  <a:pt x="14443" y="788"/>
                  <a:pt x="14454" y="4537"/>
                  <a:pt x="14455" y="9096"/>
                </a:cubicBezTo>
                <a:lnTo>
                  <a:pt x="14460" y="17394"/>
                </a:lnTo>
                <a:lnTo>
                  <a:pt x="14141" y="17410"/>
                </a:lnTo>
                <a:cubicBezTo>
                  <a:pt x="13911" y="17424"/>
                  <a:pt x="13820" y="17405"/>
                  <a:pt x="13805" y="17345"/>
                </a:cubicBezTo>
                <a:cubicBezTo>
                  <a:pt x="13794" y="17300"/>
                  <a:pt x="13788" y="13542"/>
                  <a:pt x="13794" y="8999"/>
                </a:cubicBezTo>
                <a:lnTo>
                  <a:pt x="13805" y="742"/>
                </a:lnTo>
                <a:lnTo>
                  <a:pt x="14093" y="717"/>
                </a:lnTo>
                <a:close/>
                <a:moveTo>
                  <a:pt x="18259" y="742"/>
                </a:moveTo>
                <a:lnTo>
                  <a:pt x="18574" y="742"/>
                </a:lnTo>
                <a:lnTo>
                  <a:pt x="18888" y="742"/>
                </a:lnTo>
                <a:lnTo>
                  <a:pt x="18888" y="5559"/>
                </a:lnTo>
                <a:lnTo>
                  <a:pt x="18888" y="10384"/>
                </a:lnTo>
                <a:lnTo>
                  <a:pt x="18584" y="10401"/>
                </a:lnTo>
                <a:cubicBezTo>
                  <a:pt x="18364" y="10414"/>
                  <a:pt x="18274" y="10395"/>
                  <a:pt x="18259" y="10335"/>
                </a:cubicBezTo>
                <a:cubicBezTo>
                  <a:pt x="18248" y="10290"/>
                  <a:pt x="18243" y="8110"/>
                  <a:pt x="18249" y="5494"/>
                </a:cubicBezTo>
                <a:lnTo>
                  <a:pt x="18259" y="742"/>
                </a:lnTo>
                <a:close/>
                <a:moveTo>
                  <a:pt x="20486" y="742"/>
                </a:moveTo>
                <a:lnTo>
                  <a:pt x="20801" y="742"/>
                </a:lnTo>
                <a:lnTo>
                  <a:pt x="21115" y="742"/>
                </a:lnTo>
                <a:lnTo>
                  <a:pt x="21115" y="10800"/>
                </a:lnTo>
                <a:lnTo>
                  <a:pt x="21115" y="20866"/>
                </a:lnTo>
                <a:lnTo>
                  <a:pt x="20811" y="20883"/>
                </a:lnTo>
                <a:cubicBezTo>
                  <a:pt x="20591" y="20896"/>
                  <a:pt x="20501" y="20878"/>
                  <a:pt x="20486" y="20818"/>
                </a:cubicBezTo>
                <a:cubicBezTo>
                  <a:pt x="20475" y="20772"/>
                  <a:pt x="20470" y="16233"/>
                  <a:pt x="20476" y="10735"/>
                </a:cubicBezTo>
                <a:lnTo>
                  <a:pt x="20486" y="742"/>
                </a:lnTo>
                <a:close/>
                <a:moveTo>
                  <a:pt x="13805" y="18095"/>
                </a:moveTo>
                <a:lnTo>
                  <a:pt x="14135" y="18095"/>
                </a:lnTo>
                <a:lnTo>
                  <a:pt x="14466" y="18095"/>
                </a:lnTo>
                <a:lnTo>
                  <a:pt x="14460" y="19440"/>
                </a:lnTo>
                <a:cubicBezTo>
                  <a:pt x="14458" y="20179"/>
                  <a:pt x="14446" y="20812"/>
                  <a:pt x="14434" y="20842"/>
                </a:cubicBezTo>
                <a:cubicBezTo>
                  <a:pt x="14397" y="20933"/>
                  <a:pt x="13829" y="20903"/>
                  <a:pt x="13805" y="20809"/>
                </a:cubicBezTo>
                <a:cubicBezTo>
                  <a:pt x="13794" y="20764"/>
                  <a:pt x="13788" y="20139"/>
                  <a:pt x="13794" y="19416"/>
                </a:cubicBezTo>
                <a:lnTo>
                  <a:pt x="13805" y="18095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"/>
          <p:cNvSpPr txBox="1">
            <a:spLocks noGrp="1"/>
          </p:cNvSpPr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solidFill>
                  <a:srgbClr val="838787"/>
                </a:solidFill>
                <a:latin typeface="+mn-lt"/>
                <a:ea typeface="+mn-ea"/>
                <a:cs typeface="+mn-cs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SzPct val="125000"/>
            </a:lvl1pPr>
            <a:lvl2pPr>
              <a:buSzPct val="125000"/>
            </a:lvl2pPr>
            <a:lvl3pPr>
              <a:buSzPct val="125000"/>
            </a:lvl3pPr>
            <a:lvl4pPr>
              <a:buSzPct val="125000"/>
            </a:lvl4pPr>
            <a:lvl5pPr>
              <a:buSzPct val="12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lack and white photo of a solar panel"/>
          <p:cNvSpPr>
            <a:spLocks noGrp="1"/>
          </p:cNvSpPr>
          <p:nvPr>
            <p:ph type="pic" sz="half" idx="21"/>
          </p:nvPr>
        </p:nvSpPr>
        <p:spPr>
          <a:xfrm>
            <a:off x="12192000" y="-177800"/>
            <a:ext cx="12192000" cy="7162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Black and white photo of water flowing over the spillway gates of a dam"/>
          <p:cNvSpPr>
            <a:spLocks noGrp="1"/>
          </p:cNvSpPr>
          <p:nvPr>
            <p:ph type="pic" sz="half" idx="22"/>
          </p:nvPr>
        </p:nvSpPr>
        <p:spPr>
          <a:xfrm>
            <a:off x="12192000" y="6451600"/>
            <a:ext cx="12192000" cy="82973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lack and white photo of windmills under a cloudy sky"/>
          <p:cNvSpPr>
            <a:spLocks noGrp="1"/>
          </p:cNvSpPr>
          <p:nvPr>
            <p:ph type="pic" idx="23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allout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defRPr cap="all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  <a:endParaRPr/>
          </a:p>
        </p:txBody>
      </p:sp>
      <p:sp>
        <p:nvSpPr>
          <p:cNvPr id="135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1676400" y="4089400"/>
            <a:ext cx="210566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400" cap="all"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6" name="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838787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7" name="Text"/>
          <p:cNvSpPr txBox="1">
            <a:spLocks noGrp="1"/>
          </p:cNvSpPr>
          <p:nvPr>
            <p:ph type="body" sz="quarter" idx="2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solidFill>
                  <a:srgbClr val="838787"/>
                </a:solidFill>
                <a:latin typeface="+mn-lt"/>
                <a:ea typeface="+mn-ea"/>
                <a:cs typeface="+mn-cs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11049000" y="3721100"/>
            <a:ext cx="125730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400" cap="all"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46" name="Black and white photo of windmills under a cloudy sky"/>
          <p:cNvSpPr>
            <a:spLocks noGrp="1"/>
          </p:cNvSpPr>
          <p:nvPr>
            <p:ph type="pic" idx="22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Johnny Appleseed"/>
          <p:cNvSpPr txBox="1">
            <a:spLocks noGrp="1"/>
          </p:cNvSpPr>
          <p:nvPr>
            <p:ph type="body" sz="quarter" idx="23"/>
          </p:nvPr>
        </p:nvSpPr>
        <p:spPr>
          <a:xfrm>
            <a:off x="11049000" y="10953750"/>
            <a:ext cx="12573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l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Black and white aerial photo of a person standing on top of a dam"/>
          <p:cNvSpPr>
            <a:spLocks noGrp="1"/>
          </p:cNvSpPr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lack and white aerial photo of a person standing on top of a dam"/>
          <p:cNvSpPr>
            <a:spLocks noGrp="1"/>
          </p:cNvSpPr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5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300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110000"/>
              </a:lnSpc>
              <a:spcBef>
                <a:spcPts val="3200"/>
              </a:spcBef>
              <a:buClrTx/>
              <a:buSzTx/>
              <a:buFontTx/>
              <a:buNone/>
              <a:defRPr sz="5400">
                <a:solidFill>
                  <a:srgbClr val="222222"/>
                </a:solidFill>
                <a:latin typeface="+mn-lt"/>
                <a:ea typeface="+mn-ea"/>
                <a:cs typeface="+mn-cs"/>
                <a:sym typeface="DIN Alternate Bold"/>
              </a:defRPr>
            </a:lvl1pPr>
            <a:lvl2pPr marL="0" indent="0" algn="l">
              <a:lnSpc>
                <a:spcPct val="110000"/>
              </a:lnSpc>
              <a:spcBef>
                <a:spcPts val="3200"/>
              </a:spcBef>
              <a:buClrTx/>
              <a:buSzTx/>
              <a:buFontTx/>
              <a:buNone/>
              <a:defRPr sz="5400">
                <a:solidFill>
                  <a:srgbClr val="222222"/>
                </a:solidFill>
                <a:latin typeface="+mn-lt"/>
                <a:ea typeface="+mn-ea"/>
                <a:cs typeface="+mn-cs"/>
                <a:sym typeface="DIN Alternate Bold"/>
              </a:defRPr>
            </a:lvl2pPr>
            <a:lvl3pPr marL="0" indent="0" algn="l">
              <a:lnSpc>
                <a:spcPct val="110000"/>
              </a:lnSpc>
              <a:spcBef>
                <a:spcPts val="3200"/>
              </a:spcBef>
              <a:buClrTx/>
              <a:buSzTx/>
              <a:buFontTx/>
              <a:buNone/>
              <a:defRPr sz="5400">
                <a:solidFill>
                  <a:srgbClr val="222222"/>
                </a:solidFill>
                <a:latin typeface="+mn-lt"/>
                <a:ea typeface="+mn-ea"/>
                <a:cs typeface="+mn-cs"/>
                <a:sym typeface="DIN Alternate Bold"/>
              </a:defRPr>
            </a:lvl3pPr>
            <a:lvl4pPr marL="0" indent="0" algn="l">
              <a:lnSpc>
                <a:spcPct val="110000"/>
              </a:lnSpc>
              <a:spcBef>
                <a:spcPts val="3200"/>
              </a:spcBef>
              <a:buClrTx/>
              <a:buSzTx/>
              <a:buFontTx/>
              <a:buNone/>
              <a:defRPr sz="5400">
                <a:solidFill>
                  <a:srgbClr val="222222"/>
                </a:solidFill>
                <a:latin typeface="+mn-lt"/>
                <a:ea typeface="+mn-ea"/>
                <a:cs typeface="+mn-cs"/>
                <a:sym typeface="DIN Alternate Bold"/>
              </a:defRPr>
            </a:lvl4pPr>
            <a:lvl5pPr marL="0" indent="0" algn="l">
              <a:lnSpc>
                <a:spcPct val="110000"/>
              </a:lnSpc>
              <a:spcBef>
                <a:spcPts val="3200"/>
              </a:spcBef>
              <a:buClrTx/>
              <a:buSzTx/>
              <a:buFontTx/>
              <a:buNone/>
              <a:defRPr sz="5400">
                <a:solidFill>
                  <a:srgbClr val="222222"/>
                </a:solidFill>
                <a:latin typeface="+mn-lt"/>
                <a:ea typeface="+mn-ea"/>
                <a:cs typeface="+mn-cs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300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110000"/>
              </a:lnSpc>
              <a:spcBef>
                <a:spcPts val="3200"/>
              </a:spcBef>
              <a:buClrTx/>
              <a:buSzTx/>
              <a:buFontTx/>
              <a:buNone/>
              <a:defRPr sz="5400">
                <a:solidFill>
                  <a:srgbClr val="222222"/>
                </a:solidFill>
                <a:latin typeface="+mn-lt"/>
                <a:ea typeface="+mn-ea"/>
                <a:cs typeface="+mn-cs"/>
                <a:sym typeface="DIN Alternate Bold"/>
              </a:defRPr>
            </a:lvl1pPr>
            <a:lvl2pPr marL="0" indent="0" algn="l">
              <a:lnSpc>
                <a:spcPct val="110000"/>
              </a:lnSpc>
              <a:spcBef>
                <a:spcPts val="3200"/>
              </a:spcBef>
              <a:buClrTx/>
              <a:buSzTx/>
              <a:buFontTx/>
              <a:buNone/>
              <a:defRPr sz="5400">
                <a:solidFill>
                  <a:srgbClr val="222222"/>
                </a:solidFill>
                <a:latin typeface="+mn-lt"/>
                <a:ea typeface="+mn-ea"/>
                <a:cs typeface="+mn-cs"/>
                <a:sym typeface="DIN Alternate Bold"/>
              </a:defRPr>
            </a:lvl2pPr>
            <a:lvl3pPr marL="0" indent="0" algn="l">
              <a:lnSpc>
                <a:spcPct val="110000"/>
              </a:lnSpc>
              <a:spcBef>
                <a:spcPts val="3200"/>
              </a:spcBef>
              <a:buClrTx/>
              <a:buSzTx/>
              <a:buFontTx/>
              <a:buNone/>
              <a:defRPr sz="5400">
                <a:solidFill>
                  <a:srgbClr val="222222"/>
                </a:solidFill>
                <a:latin typeface="+mn-lt"/>
                <a:ea typeface="+mn-ea"/>
                <a:cs typeface="+mn-cs"/>
                <a:sym typeface="DIN Alternate Bold"/>
              </a:defRPr>
            </a:lvl3pPr>
            <a:lvl4pPr marL="0" indent="0" algn="l">
              <a:lnSpc>
                <a:spcPct val="110000"/>
              </a:lnSpc>
              <a:spcBef>
                <a:spcPts val="3200"/>
              </a:spcBef>
              <a:buClrTx/>
              <a:buSzTx/>
              <a:buFontTx/>
              <a:buNone/>
              <a:defRPr sz="5400">
                <a:solidFill>
                  <a:srgbClr val="222222"/>
                </a:solidFill>
                <a:latin typeface="+mn-lt"/>
                <a:ea typeface="+mn-ea"/>
                <a:cs typeface="+mn-cs"/>
                <a:sym typeface="DIN Alternate Bold"/>
              </a:defRPr>
            </a:lvl4pPr>
            <a:lvl5pPr marL="0" indent="0" algn="l">
              <a:lnSpc>
                <a:spcPct val="110000"/>
              </a:lnSpc>
              <a:spcBef>
                <a:spcPts val="3200"/>
              </a:spcBef>
              <a:buClrTx/>
              <a:buSzTx/>
              <a:buFontTx/>
              <a:buNone/>
              <a:defRPr sz="5400">
                <a:solidFill>
                  <a:srgbClr val="222222"/>
                </a:solidFill>
                <a:latin typeface="+mn-lt"/>
                <a:ea typeface="+mn-ea"/>
                <a:cs typeface="+mn-cs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Text"/>
          <p:cNvSpPr txBox="1">
            <a:spLocks noGrp="1"/>
          </p:cNvSpPr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300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Line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4" name="Black and white photo of windmills under a cloudy sky"/>
          <p:cNvSpPr>
            <a:spLocks noGrp="1"/>
          </p:cNvSpPr>
          <p:nvPr>
            <p:ph type="pic" idx="21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300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110000"/>
              </a:lnSpc>
              <a:spcBef>
                <a:spcPts val="3200"/>
              </a:spcBef>
              <a:buClrTx/>
              <a:buSzTx/>
              <a:buFontTx/>
              <a:buNone/>
              <a:defRPr sz="5400">
                <a:solidFill>
                  <a:srgbClr val="222222"/>
                </a:solidFill>
                <a:latin typeface="+mn-lt"/>
                <a:ea typeface="+mn-ea"/>
                <a:cs typeface="+mn-cs"/>
                <a:sym typeface="DIN Alternate Bold"/>
              </a:defRPr>
            </a:lvl1pPr>
            <a:lvl2pPr marL="0" indent="0" algn="l">
              <a:lnSpc>
                <a:spcPct val="110000"/>
              </a:lnSpc>
              <a:spcBef>
                <a:spcPts val="3200"/>
              </a:spcBef>
              <a:buClrTx/>
              <a:buSzTx/>
              <a:buFontTx/>
              <a:buNone/>
              <a:defRPr sz="5400">
                <a:solidFill>
                  <a:srgbClr val="222222"/>
                </a:solidFill>
                <a:latin typeface="+mn-lt"/>
                <a:ea typeface="+mn-ea"/>
                <a:cs typeface="+mn-cs"/>
                <a:sym typeface="DIN Alternate Bold"/>
              </a:defRPr>
            </a:lvl2pPr>
            <a:lvl3pPr marL="0" indent="0" algn="l">
              <a:lnSpc>
                <a:spcPct val="110000"/>
              </a:lnSpc>
              <a:spcBef>
                <a:spcPts val="3200"/>
              </a:spcBef>
              <a:buClrTx/>
              <a:buSzTx/>
              <a:buFontTx/>
              <a:buNone/>
              <a:defRPr sz="5400">
                <a:solidFill>
                  <a:srgbClr val="222222"/>
                </a:solidFill>
                <a:latin typeface="+mn-lt"/>
                <a:ea typeface="+mn-ea"/>
                <a:cs typeface="+mn-cs"/>
                <a:sym typeface="DIN Alternate Bold"/>
              </a:defRPr>
            </a:lvl3pPr>
            <a:lvl4pPr marL="0" indent="0" algn="l">
              <a:lnSpc>
                <a:spcPct val="110000"/>
              </a:lnSpc>
              <a:spcBef>
                <a:spcPts val="3200"/>
              </a:spcBef>
              <a:buClrTx/>
              <a:buSzTx/>
              <a:buFontTx/>
              <a:buNone/>
              <a:defRPr sz="5400">
                <a:solidFill>
                  <a:srgbClr val="222222"/>
                </a:solidFill>
                <a:latin typeface="+mn-lt"/>
                <a:ea typeface="+mn-ea"/>
                <a:cs typeface="+mn-cs"/>
                <a:sym typeface="DIN Alternate Bold"/>
              </a:defRPr>
            </a:lvl4pPr>
            <a:lvl5pPr marL="0" indent="0" algn="l">
              <a:lnSpc>
                <a:spcPct val="110000"/>
              </a:lnSpc>
              <a:spcBef>
                <a:spcPts val="3200"/>
              </a:spcBef>
              <a:buClrTx/>
              <a:buSzTx/>
              <a:buFontTx/>
              <a:buNone/>
              <a:defRPr sz="5400">
                <a:solidFill>
                  <a:srgbClr val="222222"/>
                </a:solidFill>
                <a:latin typeface="+mn-lt"/>
                <a:ea typeface="+mn-ea"/>
                <a:cs typeface="+mn-cs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Line"/>
          <p:cNvSpPr/>
          <p:nvPr/>
        </p:nvSpPr>
        <p:spPr>
          <a:xfrm flipV="1">
            <a:off x="761999" y="1396999"/>
            <a:ext cx="22860000" cy="4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5" name="Text"/>
          <p:cNvSpPr txBox="1">
            <a:spLocks noGrp="1"/>
          </p:cNvSpPr>
          <p:nvPr>
            <p:ph type="body" sz="quarter" idx="21"/>
          </p:nvPr>
        </p:nvSpPr>
        <p:spPr>
          <a:xfrm>
            <a:off x="11910945" y="635000"/>
            <a:ext cx="11042189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r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solidFill>
                  <a:srgbClr val="838787"/>
                </a:solidFill>
                <a:latin typeface="+mn-lt"/>
                <a:ea typeface="+mn-ea"/>
                <a:cs typeface="+mn-cs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762000" y="264566"/>
            <a:ext cx="18920818" cy="1016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66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90131" y="660400"/>
            <a:ext cx="492238" cy="558800"/>
          </a:xfrm>
          <a:prstGeom prst="rect">
            <a:avLst/>
          </a:prstGeom>
        </p:spPr>
        <p:txBody>
          <a:bodyPr/>
          <a:lstStyle>
            <a:lvl1pPr>
              <a:defRPr sz="3100"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9" name="Connection Line"/>
          <p:cNvSpPr/>
          <p:nvPr/>
        </p:nvSpPr>
        <p:spPr>
          <a:xfrm>
            <a:off x="-969781" y="13651680"/>
            <a:ext cx="2572641" cy="878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087" extrusionOk="0">
                <a:moveTo>
                  <a:pt x="21600" y="17087"/>
                </a:moveTo>
                <a:cubicBezTo>
                  <a:pt x="15810" y="-505"/>
                  <a:pt x="8610" y="-4513"/>
                  <a:pt x="0" y="5062"/>
                </a:cubicBezTo>
              </a:path>
            </a:pathLst>
          </a:custGeom>
          <a:ln w="139700">
            <a:solidFill>
              <a:srgbClr val="FF6600">
                <a:alpha val="63581"/>
              </a:srgb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0" name="Connection Line"/>
          <p:cNvSpPr/>
          <p:nvPr/>
        </p:nvSpPr>
        <p:spPr>
          <a:xfrm>
            <a:off x="-877841" y="13600231"/>
            <a:ext cx="2054790" cy="1002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36" extrusionOk="0">
                <a:moveTo>
                  <a:pt x="21600" y="17736"/>
                </a:moveTo>
                <a:cubicBezTo>
                  <a:pt x="17237" y="1047"/>
                  <a:pt x="10037" y="-3864"/>
                  <a:pt x="0" y="3003"/>
                </a:cubicBezTo>
              </a:path>
            </a:pathLst>
          </a:custGeom>
          <a:ln w="139700">
            <a:solidFill>
              <a:srgbClr val="851C44">
                <a:alpha val="63581"/>
              </a:srgb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1" name="Connection Line"/>
          <p:cNvSpPr/>
          <p:nvPr/>
        </p:nvSpPr>
        <p:spPr>
          <a:xfrm>
            <a:off x="23996236" y="1067812"/>
            <a:ext cx="1347675" cy="1319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33" h="20533" extrusionOk="0">
                <a:moveTo>
                  <a:pt x="20833" y="20398"/>
                </a:moveTo>
                <a:cubicBezTo>
                  <a:pt x="6155" y="21600"/>
                  <a:pt x="-767" y="14801"/>
                  <a:pt x="67" y="0"/>
                </a:cubicBezTo>
              </a:path>
            </a:pathLst>
          </a:custGeom>
          <a:ln w="139700">
            <a:solidFill>
              <a:srgbClr val="FF6600">
                <a:alpha val="63581"/>
              </a:srgbClr>
            </a:solidFill>
            <a:miter lim="400000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82" name="Connection Line"/>
          <p:cNvSpPr/>
          <p:nvPr/>
        </p:nvSpPr>
        <p:spPr>
          <a:xfrm>
            <a:off x="24146474" y="125082"/>
            <a:ext cx="824988" cy="1663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924" h="21600" extrusionOk="0">
                <a:moveTo>
                  <a:pt x="17924" y="21600"/>
                </a:moveTo>
                <a:cubicBezTo>
                  <a:pt x="1437" y="18059"/>
                  <a:pt x="-3676" y="10859"/>
                  <a:pt x="2585" y="0"/>
                </a:cubicBezTo>
              </a:path>
            </a:pathLst>
          </a:custGeom>
          <a:ln w="139700">
            <a:solidFill>
              <a:srgbClr val="851C44">
                <a:alpha val="63581"/>
              </a:srgbClr>
            </a:solidFill>
            <a:miter lim="400000"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72" name="Object Placeholder"/>
          <p:cNvSpPr txBox="1">
            <a:spLocks noGrp="1"/>
          </p:cNvSpPr>
          <p:nvPr>
            <p:ph idx="3"/>
          </p:nvPr>
        </p:nvSpPr>
        <p:spPr>
          <a:xfrm>
            <a:off x="762000" y="3860800"/>
            <a:ext cx="22860000" cy="8572500"/>
          </a:xfrm>
          <a:prstGeom prst="rect">
            <a:avLst/>
          </a:prstGeom>
        </p:spPr>
        <p:txBody>
          <a:bodyPr anchor="ctr"/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56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73" name="pasted-movie.png" descr="pasted-movie.png"/>
          <p:cNvPicPr>
            <a:picLocks noChangeAspect="1"/>
          </p:cNvPicPr>
          <p:nvPr/>
        </p:nvPicPr>
        <p:blipFill>
          <a:blip r:embed="rId2">
            <a:alphaModFix amt="59694"/>
          </a:blip>
          <a:stretch>
            <a:fillRect/>
          </a:stretch>
        </p:blipFill>
        <p:spPr>
          <a:xfrm>
            <a:off x="18039368" y="12560909"/>
            <a:ext cx="6128983" cy="1051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"/>
          <p:cNvSpPr txBox="1">
            <a:spLocks noGrp="1"/>
          </p:cNvSpPr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solidFill>
                  <a:srgbClr val="838787"/>
                </a:solidFill>
                <a:latin typeface="+mn-lt"/>
                <a:ea typeface="+mn-ea"/>
                <a:cs typeface="+mn-cs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"/>
          <p:cNvSpPr txBox="1">
            <a:spLocks noGrp="1"/>
          </p:cNvSpPr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solidFill>
                  <a:srgbClr val="838787"/>
                </a:solidFill>
                <a:latin typeface="+mn-lt"/>
                <a:ea typeface="+mn-ea"/>
                <a:cs typeface="+mn-cs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9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"/>
          <p:cNvSpPr txBox="1">
            <a:spLocks noGrp="1"/>
          </p:cNvSpPr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solidFill>
                  <a:srgbClr val="838787"/>
                </a:solidFill>
                <a:latin typeface="+mn-lt"/>
                <a:ea typeface="+mn-ea"/>
                <a:cs typeface="+mn-cs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05" name="Black and white photo of windmills under a cloudy sky"/>
          <p:cNvSpPr>
            <a:spLocks noGrp="1"/>
          </p:cNvSpPr>
          <p:nvPr>
            <p:ph type="pic" idx="22"/>
          </p:nvPr>
        </p:nvSpPr>
        <p:spPr>
          <a:xfrm>
            <a:off x="132588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Title Text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 marL="682625" indent="-682625" algn="l">
              <a:spcBef>
                <a:spcPts val="0"/>
              </a:spcBef>
              <a:defRPr sz="4300">
                <a:solidFill>
                  <a:srgbClr val="222222"/>
                </a:solidFill>
                <a:latin typeface="+mn-lt"/>
                <a:ea typeface="+mn-ea"/>
                <a:cs typeface="+mn-cs"/>
                <a:sym typeface="DIN Alternate Bold"/>
              </a:defRPr>
            </a:lvl1pPr>
            <a:lvl2pPr marL="1317625" indent="-682625" algn="l">
              <a:spcBef>
                <a:spcPts val="0"/>
              </a:spcBef>
              <a:defRPr sz="4300">
                <a:solidFill>
                  <a:srgbClr val="222222"/>
                </a:solidFill>
                <a:latin typeface="+mn-lt"/>
                <a:ea typeface="+mn-ea"/>
                <a:cs typeface="+mn-cs"/>
                <a:sym typeface="DIN Alternate Bold"/>
              </a:defRPr>
            </a:lvl2pPr>
            <a:lvl3pPr marL="1952625" indent="-682625" algn="l">
              <a:spcBef>
                <a:spcPts val="0"/>
              </a:spcBef>
              <a:defRPr sz="4300">
                <a:solidFill>
                  <a:srgbClr val="222222"/>
                </a:solidFill>
                <a:latin typeface="+mn-lt"/>
                <a:ea typeface="+mn-ea"/>
                <a:cs typeface="+mn-cs"/>
                <a:sym typeface="DIN Alternate Bold"/>
              </a:defRPr>
            </a:lvl3pPr>
            <a:lvl4pPr marL="2587625" indent="-682625" algn="l">
              <a:spcBef>
                <a:spcPts val="0"/>
              </a:spcBef>
              <a:defRPr sz="4300">
                <a:solidFill>
                  <a:srgbClr val="222222"/>
                </a:solidFill>
                <a:latin typeface="+mn-lt"/>
                <a:ea typeface="+mn-ea"/>
                <a:cs typeface="+mn-cs"/>
                <a:sym typeface="DIN Alternate Bold"/>
              </a:defRPr>
            </a:lvl4pPr>
            <a:lvl5pPr marL="3222625" indent="-682625" algn="l">
              <a:spcBef>
                <a:spcPts val="0"/>
              </a:spcBef>
              <a:defRPr sz="4300">
                <a:solidFill>
                  <a:srgbClr val="222222"/>
                </a:solidFill>
                <a:latin typeface="+mn-lt"/>
                <a:ea typeface="+mn-ea"/>
                <a:cs typeface="+mn-cs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defRPr sz="3600">
                <a:solidFill>
                  <a:srgbClr val="838787"/>
                </a:solidFill>
                <a:latin typeface="+mn-lt"/>
                <a:ea typeface="+mn-ea"/>
                <a:cs typeface="+mn-cs"/>
                <a:sym typeface="DIN Alternate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BF3C3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BF3C3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BF3C3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BF3C3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BF3C3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BF3C3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BF3C3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BF3C3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solidFill>
            <a:srgbClr val="BF3C31"/>
          </a:solidFill>
          <a:uFillTx/>
          <a:latin typeface="+mn-lt"/>
          <a:ea typeface="+mn-ea"/>
          <a:cs typeface="+mn-cs"/>
          <a:sym typeface="DIN Alternate Bold"/>
        </a:defRPr>
      </a:lvl9pPr>
    </p:titleStyle>
    <p:bodyStyle>
      <a:lvl1pPr marL="635000" marR="0" indent="-635000" algn="ctr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/>
        </a:buClr>
        <a:buSzPct val="104999"/>
        <a:buFont typeface="Avenir Next Regular"/>
        <a:buChar char="▸"/>
        <a:tabLst/>
        <a:defRPr sz="4800" b="0" i="0" u="none" strike="noStrike" cap="none" spc="0" baseline="0">
          <a:solidFill>
            <a:srgbClr val="FFFFFF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ctr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/>
        </a:buClr>
        <a:buSzPct val="104999"/>
        <a:buFont typeface="Avenir Next Regular"/>
        <a:buChar char="▸"/>
        <a:tabLst/>
        <a:defRPr sz="4800" b="0" i="0" u="none" strike="noStrike" cap="none" spc="0" baseline="0">
          <a:solidFill>
            <a:srgbClr val="FFFFFF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ctr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/>
        </a:buClr>
        <a:buSzPct val="104999"/>
        <a:buFont typeface="Avenir Next Regular"/>
        <a:buChar char="▸"/>
        <a:tabLst/>
        <a:defRPr sz="4800" b="0" i="0" u="none" strike="noStrike" cap="none" spc="0" baseline="0">
          <a:solidFill>
            <a:srgbClr val="FFFFFF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ctr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/>
        </a:buClr>
        <a:buSzPct val="104999"/>
        <a:buFont typeface="Avenir Next Regular"/>
        <a:buChar char="▸"/>
        <a:tabLst/>
        <a:defRPr sz="4800" b="0" i="0" u="none" strike="noStrike" cap="none" spc="0" baseline="0">
          <a:solidFill>
            <a:srgbClr val="FFFFFF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ctr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/>
        </a:buClr>
        <a:buSzPct val="104999"/>
        <a:buFont typeface="Avenir Next Regular"/>
        <a:buChar char="▸"/>
        <a:tabLst/>
        <a:defRPr sz="4800" b="0" i="0" u="none" strike="noStrike" cap="none" spc="0" baseline="0">
          <a:solidFill>
            <a:srgbClr val="FFFFFF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ctr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/>
        </a:buClr>
        <a:buSzPct val="104999"/>
        <a:buFont typeface="Avenir Next Regular"/>
        <a:buChar char="▸"/>
        <a:tabLst/>
        <a:defRPr sz="4800" b="0" i="0" u="none" strike="noStrike" cap="none" spc="0" baseline="0">
          <a:solidFill>
            <a:srgbClr val="FFFFFF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ctr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/>
        </a:buClr>
        <a:buSzPct val="104999"/>
        <a:buFont typeface="Avenir Next Regular"/>
        <a:buChar char="▸"/>
        <a:tabLst/>
        <a:defRPr sz="4800" b="0" i="0" u="none" strike="noStrike" cap="none" spc="0" baseline="0">
          <a:solidFill>
            <a:srgbClr val="FFFFFF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ctr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/>
        </a:buClr>
        <a:buSzPct val="104999"/>
        <a:buFont typeface="Avenir Next Regular"/>
        <a:buChar char="▸"/>
        <a:tabLst/>
        <a:defRPr sz="4800" b="0" i="0" u="none" strike="noStrike" cap="none" spc="0" baseline="0">
          <a:solidFill>
            <a:srgbClr val="FFFFFF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ctr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/>
        </a:buClr>
        <a:buSzPct val="104999"/>
        <a:buFont typeface="Avenir Next Regular"/>
        <a:buChar char="▸"/>
        <a:tabLst/>
        <a:defRPr sz="4800" b="0" i="0" u="none" strike="noStrike" cap="none" spc="0" baseline="0">
          <a:solidFill>
            <a:srgbClr val="FFFFFF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ata Collection Pip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Collection Pipeline</a:t>
            </a:r>
          </a:p>
        </p:txBody>
      </p:sp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79099" y="660400"/>
            <a:ext cx="303270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/>
          <a:srcRect l="35545" t="23500" b="17507"/>
          <a:stretch>
            <a:fillRect/>
          </a:stretch>
        </p:blipFill>
        <p:spPr>
          <a:xfrm>
            <a:off x="13144526" y="3068079"/>
            <a:ext cx="10860894" cy="68917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3"/>
          <a:srcRect l="8034" t="11944" r="1982"/>
          <a:stretch>
            <a:fillRect/>
          </a:stretch>
        </p:blipFill>
        <p:spPr>
          <a:xfrm>
            <a:off x="917732" y="3145469"/>
            <a:ext cx="5132860" cy="6737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111" y="10342671"/>
            <a:ext cx="2716027" cy="1568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asted-movie.png" descr="pasted-movie.png"/>
          <p:cNvPicPr>
            <a:picLocks noChangeAspect="1"/>
          </p:cNvPicPr>
          <p:nvPr/>
        </p:nvPicPr>
        <p:blipFill>
          <a:blip r:embed="rId5"/>
          <a:srcRect t="15859" b="15859"/>
          <a:stretch>
            <a:fillRect/>
          </a:stretch>
        </p:blipFill>
        <p:spPr>
          <a:xfrm>
            <a:off x="18857371" y="8664823"/>
            <a:ext cx="5132786" cy="1260974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Line"/>
          <p:cNvSpPr/>
          <p:nvPr/>
        </p:nvSpPr>
        <p:spPr>
          <a:xfrm>
            <a:off x="6855219" y="6513946"/>
            <a:ext cx="864044" cy="1"/>
          </a:xfrm>
          <a:prstGeom prst="line">
            <a:avLst/>
          </a:prstGeom>
          <a:ln w="127000">
            <a:solidFill>
              <a:srgbClr val="22222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defRPr cap="all">
                <a:solidFill>
                  <a:srgbClr val="838787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  <a:endParaRPr/>
          </a:p>
        </p:txBody>
      </p:sp>
      <p:sp>
        <p:nvSpPr>
          <p:cNvPr id="186" name="Call Ring API to fetch images/videos"/>
          <p:cNvSpPr/>
          <p:nvPr/>
        </p:nvSpPr>
        <p:spPr>
          <a:xfrm>
            <a:off x="7464096" y="1839620"/>
            <a:ext cx="4266851" cy="1943893"/>
          </a:xfrm>
          <a:prstGeom prst="roundRect">
            <a:avLst>
              <a:gd name="adj" fmla="val 9800"/>
            </a:avLst>
          </a:pr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Call Ring API to fetch images/videos</a:t>
            </a:r>
          </a:p>
        </p:txBody>
      </p:sp>
      <p:sp>
        <p:nvSpPr>
          <p:cNvPr id="187" name="Camera Deployment"/>
          <p:cNvSpPr/>
          <p:nvPr/>
        </p:nvSpPr>
        <p:spPr>
          <a:xfrm>
            <a:off x="1350699" y="1792832"/>
            <a:ext cx="4266851" cy="2037470"/>
          </a:xfrm>
          <a:prstGeom prst="roundRect">
            <a:avLst>
              <a:gd name="adj" fmla="val 9350"/>
            </a:avLst>
          </a:pr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Camera Deployment</a:t>
            </a:r>
          </a:p>
        </p:txBody>
      </p:sp>
      <p:sp>
        <p:nvSpPr>
          <p:cNvPr id="188" name="Image Annotation"/>
          <p:cNvSpPr/>
          <p:nvPr/>
        </p:nvSpPr>
        <p:spPr>
          <a:xfrm>
            <a:off x="16441542" y="1792832"/>
            <a:ext cx="4266850" cy="2037470"/>
          </a:xfrm>
          <a:prstGeom prst="roundRect">
            <a:avLst>
              <a:gd name="adj" fmla="val 9350"/>
            </a:avLst>
          </a:pr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Image Annotation</a:t>
            </a:r>
          </a:p>
        </p:txBody>
      </p:sp>
      <p:pic>
        <p:nvPicPr>
          <p:cNvPr id="189" name="pasted-movie.png" descr="pasted-movi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3965" y="5119053"/>
            <a:ext cx="2147113" cy="2789787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Line"/>
          <p:cNvSpPr/>
          <p:nvPr/>
        </p:nvSpPr>
        <p:spPr>
          <a:xfrm>
            <a:off x="11475780" y="6513946"/>
            <a:ext cx="864044" cy="1"/>
          </a:xfrm>
          <a:prstGeom prst="line">
            <a:avLst/>
          </a:prstGeom>
          <a:ln w="127000">
            <a:solidFill>
              <a:srgbClr val="22222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defRPr cap="all">
                <a:solidFill>
                  <a:srgbClr val="838787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  <a:endParaRPr/>
          </a:p>
        </p:txBody>
      </p:sp>
      <p:sp>
        <p:nvSpPr>
          <p:cNvPr id="191" name="The IoT system allows data access through phones, webpages, and customized APIs, but requires Wi-Fi and has a battery life of less than a month."/>
          <p:cNvSpPr txBox="1"/>
          <p:nvPr/>
        </p:nvSpPr>
        <p:spPr>
          <a:xfrm>
            <a:off x="5062849" y="10163752"/>
            <a:ext cx="10738091" cy="2525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The IoT system allows data access through phones, webpages, and customized APIs, but requires Wi-Fi and has a battery life of less than a month.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Data Manage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Management</a:t>
            </a:r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79099" y="660400"/>
            <a:ext cx="303270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195" name="Monitoring angle"/>
          <p:cNvSpPr/>
          <p:nvPr/>
        </p:nvSpPr>
        <p:spPr>
          <a:xfrm>
            <a:off x="2617998" y="1882468"/>
            <a:ext cx="9100530" cy="818466"/>
          </a:xfrm>
          <a:prstGeom prst="roundRect">
            <a:avLst>
              <a:gd name="adj" fmla="val 23275"/>
            </a:avLst>
          </a:pr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Monitoring angle</a:t>
            </a:r>
          </a:p>
        </p:txBody>
      </p:sp>
      <p:sp>
        <p:nvSpPr>
          <p:cNvPr id="196" name="Lighting Condition"/>
          <p:cNvSpPr/>
          <p:nvPr/>
        </p:nvSpPr>
        <p:spPr>
          <a:xfrm rot="16200000">
            <a:off x="-3758922" y="8069385"/>
            <a:ext cx="8590745" cy="823473"/>
          </a:xfrm>
          <a:prstGeom prst="roundRect">
            <a:avLst>
              <a:gd name="adj" fmla="val 23880"/>
            </a:avLst>
          </a:pr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Lighting Condition</a:t>
            </a:r>
          </a:p>
        </p:txBody>
      </p:sp>
      <p:sp>
        <p:nvSpPr>
          <p:cNvPr id="197" name="External 1 (US)"/>
          <p:cNvSpPr/>
          <p:nvPr/>
        </p:nvSpPr>
        <p:spPr>
          <a:xfrm>
            <a:off x="13418745" y="2101462"/>
            <a:ext cx="4468141" cy="1105676"/>
          </a:xfrm>
          <a:prstGeom prst="roundRect">
            <a:avLst>
              <a:gd name="adj" fmla="val 17229"/>
            </a:avLst>
          </a:pr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3000" b="1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External 1 (US)</a:t>
            </a:r>
          </a:p>
        </p:txBody>
      </p:sp>
      <p:sp>
        <p:nvSpPr>
          <p:cNvPr id="198" name="External 2 (TW)"/>
          <p:cNvSpPr/>
          <p:nvPr/>
        </p:nvSpPr>
        <p:spPr>
          <a:xfrm>
            <a:off x="19206395" y="2101462"/>
            <a:ext cx="4468140" cy="1105676"/>
          </a:xfrm>
          <a:prstGeom prst="roundRect">
            <a:avLst>
              <a:gd name="adj" fmla="val 17229"/>
            </a:avLst>
          </a:pr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3000" b="1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External 2 (TW)</a:t>
            </a:r>
          </a:p>
        </p:txBody>
      </p:sp>
      <p:sp>
        <p:nvSpPr>
          <p:cNvPr id="199" name="This Collection"/>
          <p:cNvSpPr/>
          <p:nvPr/>
        </p:nvSpPr>
        <p:spPr>
          <a:xfrm>
            <a:off x="19140700" y="5097343"/>
            <a:ext cx="4599529" cy="3585424"/>
          </a:xfrm>
          <a:prstGeom prst="roundRect">
            <a:avLst>
              <a:gd name="adj" fmla="val 15000"/>
            </a:avLst>
          </a:prstGeom>
          <a:ln w="88900">
            <a:solidFill>
              <a:srgbClr val="000000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3900"/>
              </a:spcBef>
              <a:defRPr sz="48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This Collection</a:t>
            </a:r>
          </a:p>
        </p:txBody>
      </p:sp>
      <p:sp>
        <p:nvSpPr>
          <p:cNvPr id="200" name="Top view"/>
          <p:cNvSpPr/>
          <p:nvPr/>
        </p:nvSpPr>
        <p:spPr>
          <a:xfrm>
            <a:off x="2561901" y="2900884"/>
            <a:ext cx="4468140" cy="1105676"/>
          </a:xfrm>
          <a:prstGeom prst="roundRect">
            <a:avLst>
              <a:gd name="adj" fmla="val 17229"/>
            </a:avLst>
          </a:pr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Top view</a:t>
            </a:r>
          </a:p>
        </p:txBody>
      </p:sp>
      <p:sp>
        <p:nvSpPr>
          <p:cNvPr id="201" name="60-degree sideview"/>
          <p:cNvSpPr/>
          <p:nvPr/>
        </p:nvSpPr>
        <p:spPr>
          <a:xfrm>
            <a:off x="7377096" y="2900884"/>
            <a:ext cx="4468140" cy="1105676"/>
          </a:xfrm>
          <a:prstGeom prst="roundRect">
            <a:avLst>
              <a:gd name="adj" fmla="val 17229"/>
            </a:avLst>
          </a:pr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60-degree sideview</a:t>
            </a:r>
          </a:p>
        </p:txBody>
      </p:sp>
      <p:sp>
        <p:nvSpPr>
          <p:cNvPr id="202" name="Daylight"/>
          <p:cNvSpPr/>
          <p:nvPr/>
        </p:nvSpPr>
        <p:spPr>
          <a:xfrm rot="16200000">
            <a:off x="-317603" y="5589835"/>
            <a:ext cx="3867510" cy="1105676"/>
          </a:xfrm>
          <a:prstGeom prst="roundRect">
            <a:avLst>
              <a:gd name="adj" fmla="val 17229"/>
            </a:avLst>
          </a:pr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Daylight</a:t>
            </a:r>
          </a:p>
        </p:txBody>
      </p:sp>
      <p:sp>
        <p:nvSpPr>
          <p:cNvPr id="203" name="Indoor light / NIR"/>
          <p:cNvSpPr/>
          <p:nvPr/>
        </p:nvSpPr>
        <p:spPr>
          <a:xfrm rot="16200000">
            <a:off x="-385839" y="10234428"/>
            <a:ext cx="4010974" cy="1105676"/>
          </a:xfrm>
          <a:prstGeom prst="roundRect">
            <a:avLst>
              <a:gd name="adj" fmla="val 17229"/>
            </a:avLst>
          </a:prstGeom>
          <a:solidFill>
            <a:srgbClr val="FFFFFF"/>
          </a:solidFill>
          <a:ln w="50800">
            <a:solidFill>
              <a:srgbClr val="FF6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Indoor light / NIR</a:t>
            </a:r>
          </a:p>
        </p:txBody>
      </p:sp>
      <p:pic>
        <p:nvPicPr>
          <p:cNvPr id="204" name="side_77_0_jpg.rf.3233d3fe535d97977729951ba4c5acc0.jpg" descr="side_77_0_jpg.rf.3233d3fe535d97977729951ba4c5acc0.jpg"/>
          <p:cNvPicPr>
            <a:picLocks noChangeAspect="1"/>
          </p:cNvPicPr>
          <p:nvPr/>
        </p:nvPicPr>
        <p:blipFill>
          <a:blip r:embed="rId2"/>
          <a:srcRect r="26754"/>
          <a:stretch>
            <a:fillRect/>
          </a:stretch>
        </p:blipFill>
        <p:spPr>
          <a:xfrm>
            <a:off x="7366639" y="4418846"/>
            <a:ext cx="4489215" cy="3447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side_194_3_jpg.rf.a7964707937393bfd52a79e4cf6ca3c2.jpg" descr="side_194_3_jpg.rf.a7964707937393bfd52a79e4cf6ca3c2.jpg"/>
          <p:cNvPicPr>
            <a:picLocks noChangeAspect="1"/>
          </p:cNvPicPr>
          <p:nvPr/>
        </p:nvPicPr>
        <p:blipFill>
          <a:blip r:embed="rId3"/>
          <a:srcRect r="35357"/>
          <a:stretch>
            <a:fillRect/>
          </a:stretch>
        </p:blipFill>
        <p:spPr>
          <a:xfrm>
            <a:off x="7305124" y="8780446"/>
            <a:ext cx="4612406" cy="4013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top_22_0_jpg.rf.cba6dfd19c1b50982629197f99d6009e.jpg" descr="top_22_0_jpg.rf.cba6dfd19c1b50982629197f99d6009e.jpg"/>
          <p:cNvPicPr>
            <a:picLocks noChangeAspect="1"/>
          </p:cNvPicPr>
          <p:nvPr/>
        </p:nvPicPr>
        <p:blipFill>
          <a:blip r:embed="rId4"/>
          <a:srcRect r="25925"/>
          <a:stretch>
            <a:fillRect/>
          </a:stretch>
        </p:blipFill>
        <p:spPr>
          <a:xfrm>
            <a:off x="2526044" y="4418846"/>
            <a:ext cx="4540014" cy="3447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top_105_3_jpg.rf.9e8fb43e810eacb2f36f98588bd5e3a1.jpg" descr="top_105_3_jpg.rf.9e8fb43e810eacb2f36f98588bd5e3a1.jpg"/>
          <p:cNvPicPr>
            <a:picLocks noChangeAspect="1"/>
          </p:cNvPicPr>
          <p:nvPr/>
        </p:nvPicPr>
        <p:blipFill>
          <a:blip r:embed="rId5"/>
          <a:srcRect r="36962"/>
          <a:stretch>
            <a:fillRect/>
          </a:stretch>
        </p:blipFill>
        <p:spPr>
          <a:xfrm>
            <a:off x="2546880" y="8780468"/>
            <a:ext cx="4498046" cy="4013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g_1_7_jpg.rf.320fc1f31d6504e854b56c538e076790.jpg" descr="img_1_7_jpg.rf.320fc1f31d6504e854b56c538e076790.jpg"/>
          <p:cNvPicPr>
            <a:picLocks noChangeAspect="1"/>
          </p:cNvPicPr>
          <p:nvPr/>
        </p:nvPicPr>
        <p:blipFill>
          <a:blip r:embed="rId6"/>
          <a:srcRect l="29500"/>
          <a:stretch>
            <a:fillRect/>
          </a:stretch>
        </p:blipFill>
        <p:spPr>
          <a:xfrm>
            <a:off x="13197349" y="4930881"/>
            <a:ext cx="4910947" cy="391831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Lower angle"/>
          <p:cNvSpPr txBox="1"/>
          <p:nvPr/>
        </p:nvSpPr>
        <p:spPr>
          <a:xfrm>
            <a:off x="14208317" y="9519543"/>
            <a:ext cx="2888997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Lower angle</a:t>
            </a:r>
          </a:p>
        </p:txBody>
      </p:sp>
      <p:sp>
        <p:nvSpPr>
          <p:cNvPr id="210" name="All Holstein cows"/>
          <p:cNvSpPr txBox="1"/>
          <p:nvPr/>
        </p:nvSpPr>
        <p:spPr>
          <a:xfrm>
            <a:off x="13648755" y="10547572"/>
            <a:ext cx="4008121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 Holstein cows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tudy from Chen La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Study from Chen Lab</a:t>
            </a:r>
          </a:p>
        </p:txBody>
      </p:sp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79099" y="660400"/>
            <a:ext cx="303270" cy="55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grpSp>
        <p:nvGrpSpPr>
          <p:cNvPr id="216" name="Group"/>
          <p:cNvGrpSpPr/>
          <p:nvPr/>
        </p:nvGrpSpPr>
        <p:grpSpPr>
          <a:xfrm>
            <a:off x="504210" y="7233866"/>
            <a:ext cx="22466013" cy="4903661"/>
            <a:chOff x="0" y="0"/>
            <a:chExt cx="22466011" cy="4903659"/>
          </a:xfrm>
        </p:grpSpPr>
        <p:pic>
          <p:nvPicPr>
            <p:cNvPr id="214" name="out_0304.png" descr="out_0304.png"/>
            <p:cNvPicPr>
              <a:picLocks noChangeAspect="1"/>
            </p:cNvPicPr>
            <p:nvPr/>
          </p:nvPicPr>
          <p:blipFill>
            <a:blip r:embed="rId2"/>
            <a:srcRect t="97282"/>
            <a:stretch>
              <a:fillRect/>
            </a:stretch>
          </p:blipFill>
          <p:spPr>
            <a:xfrm>
              <a:off x="0" y="3998277"/>
              <a:ext cx="22466012" cy="9053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5" name="out_0304.png" descr="out_0304.png"/>
            <p:cNvPicPr>
              <a:picLocks noChangeAspect="1"/>
            </p:cNvPicPr>
            <p:nvPr/>
          </p:nvPicPr>
          <p:blipFill>
            <a:blip r:embed="rId2"/>
            <a:srcRect b="87896"/>
            <a:stretch>
              <a:fillRect/>
            </a:stretch>
          </p:blipFill>
          <p:spPr>
            <a:xfrm>
              <a:off x="0" y="0"/>
              <a:ext cx="22466012" cy="40323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17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8789" y="8035730"/>
            <a:ext cx="2921001" cy="281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Chen Lab is interested in studying the model's ability to generalize across different fields and farms. The study output includes an open-access dataset in YOLO and COCO formats as well as fine-tuned model weights in PyTorch checkpoint format."/>
          <p:cNvSpPr txBox="1"/>
          <p:nvPr/>
        </p:nvSpPr>
        <p:spPr>
          <a:xfrm>
            <a:off x="1309013" y="1815282"/>
            <a:ext cx="21765975" cy="2511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lnSpc>
                <a:spcPct val="150000"/>
              </a:lnSpc>
            </a:pPr>
            <a:r>
              <a:t>Chen Lab is interested in studying the model's ability to generalize across different fields and farms. The study output includes an open-access dataset in YOLO and COCO formats as well as fine-tuned model weights in PyTorch checkpoint format.</a:t>
            </a:r>
          </a:p>
        </p:txBody>
      </p:sp>
      <p:sp>
        <p:nvSpPr>
          <p:cNvPr id="219" name="Training sample size"/>
          <p:cNvSpPr txBox="1"/>
          <p:nvPr/>
        </p:nvSpPr>
        <p:spPr>
          <a:xfrm>
            <a:off x="8348722" y="12155616"/>
            <a:ext cx="5149105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r>
              <a:t>Training sample size</a:t>
            </a:r>
          </a:p>
        </p:txBody>
      </p:sp>
      <p:sp>
        <p:nvSpPr>
          <p:cNvPr id="220" name="Performance across Different Datasets (column-faceted)"/>
          <p:cNvSpPr txBox="1"/>
          <p:nvPr/>
        </p:nvSpPr>
        <p:spPr>
          <a:xfrm>
            <a:off x="1208231" y="6384028"/>
            <a:ext cx="13122759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Performance across Different Datasets (column-faceted)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222222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Alternate Bold"/>
        <a:ea typeface="DIN Alternate Bold"/>
        <a:cs typeface="DIN Alternate Bold"/>
      </a:majorFont>
      <a:minorFont>
        <a:latin typeface="DIN Alternate Bold"/>
        <a:ea typeface="DIN Alternate Bold"/>
        <a:cs typeface="DIN Alternate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39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rgbClr val="222222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just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Alternate Bold"/>
        <a:ea typeface="DIN Alternate Bold"/>
        <a:cs typeface="DIN Alternate Bold"/>
      </a:majorFont>
      <a:minorFont>
        <a:latin typeface="DIN Alternate Bold"/>
        <a:ea typeface="DIN Alternate Bold"/>
        <a:cs typeface="DIN Alternate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39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rgbClr val="222222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just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</Words>
  <Application>Microsoft Macintosh PowerPoint</Application>
  <PresentationFormat>Custom</PresentationFormat>
  <Paragraphs>24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Avenir Next Medium</vt:lpstr>
      <vt:lpstr>Avenir Next Regular</vt:lpstr>
      <vt:lpstr>DIN Alternate Bold</vt:lpstr>
      <vt:lpstr>DIN Condensed Bold</vt:lpstr>
      <vt:lpstr>Helvetica</vt:lpstr>
      <vt:lpstr>Helvetica Neue</vt:lpstr>
      <vt:lpstr>New_Template7</vt:lpstr>
      <vt:lpstr>Data Collection Pipeline</vt:lpstr>
      <vt:lpstr>Data Management</vt:lpstr>
      <vt:lpstr>Study from Chen 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Collection Pipeline</dc:title>
  <cp:lastModifiedBy>Chen, James</cp:lastModifiedBy>
  <cp:revision>1</cp:revision>
  <dcterms:modified xsi:type="dcterms:W3CDTF">2024-03-05T21:29:07Z</dcterms:modified>
</cp:coreProperties>
</file>